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Nunito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  <p:embeddedFont>
      <p:font typeface="Montserra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22" Type="http://schemas.openxmlformats.org/officeDocument/2006/relationships/font" Target="fonts/Montserrat-bold.fntdata"/><Relationship Id="rId10" Type="http://schemas.openxmlformats.org/officeDocument/2006/relationships/slide" Target="slides/slide5.xml"/><Relationship Id="rId21" Type="http://schemas.openxmlformats.org/officeDocument/2006/relationships/font" Target="fonts/Montserrat-regular.fntdata"/><Relationship Id="rId13" Type="http://schemas.openxmlformats.org/officeDocument/2006/relationships/font" Target="fonts/Nunito-regular.fntdata"/><Relationship Id="rId24" Type="http://schemas.openxmlformats.org/officeDocument/2006/relationships/font" Target="fonts/Montserrat-boldItalic.fntdata"/><Relationship Id="rId12" Type="http://schemas.openxmlformats.org/officeDocument/2006/relationships/slide" Target="slides/slide7.xml"/><Relationship Id="rId23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italic.fntdata"/><Relationship Id="rId14" Type="http://schemas.openxmlformats.org/officeDocument/2006/relationships/font" Target="fonts/Nunito-bold.fntdata"/><Relationship Id="rId17" Type="http://schemas.openxmlformats.org/officeDocument/2006/relationships/font" Target="fonts/Lato-regular.fntdata"/><Relationship Id="rId16" Type="http://schemas.openxmlformats.org/officeDocument/2006/relationships/font" Target="fonts/Nunito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f8026f4c9_0_5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0f8026f4c9_0_5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0f8026f4c9_0_5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0f8026f4c9_0_5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0f8026f4c9_0_5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0f8026f4c9_0_5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0f8026f4c9_0_5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0f8026f4c9_0_5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0f8026f4c9_0_5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0f8026f4c9_0_5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0f8026f4c9_0_6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0f8026f4c9_0_6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91353" y="2277608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latin typeface="Lato"/>
                <a:ea typeface="Lato"/>
                <a:cs typeface="Lato"/>
                <a:sym typeface="Lato"/>
              </a:rPr>
              <a:t>Kansas Health Care Micro-Internships: </a:t>
            </a:r>
            <a:r>
              <a:rPr lang="en" sz="1400">
                <a:latin typeface="Lato"/>
                <a:ea typeface="Lato"/>
                <a:cs typeface="Lato"/>
                <a:sym typeface="Lato"/>
              </a:rPr>
              <a:t>Exploring Career Opportunities in Health Care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Your Name: </a:t>
            </a:r>
            <a:endParaRPr sz="1400"/>
          </a:p>
        </p:txBody>
      </p:sp>
      <p:pic>
        <p:nvPicPr>
          <p:cNvPr descr="KMIP Logo" id="130" name="Google Shape;130;p13" title="KMIP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05188" y="563100"/>
            <a:ext cx="2333625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65275" y="3225100"/>
            <a:ext cx="2952750" cy="15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</a:t>
            </a:r>
            <a:endParaRPr/>
          </a:p>
        </p:txBody>
      </p:sp>
      <p:sp>
        <p:nvSpPr>
          <p:cNvPr id="137" name="Google Shape;137;p14"/>
          <p:cNvSpPr txBox="1"/>
          <p:nvPr>
            <p:ph idx="1" type="body"/>
          </p:nvPr>
        </p:nvSpPr>
        <p:spPr>
          <a:xfrm>
            <a:off x="819150" y="15575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10000"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3936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283009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66975"/>
              <a:buFont typeface="Arial"/>
              <a:buChar char="●"/>
            </a:pPr>
            <a:r>
              <a:rPr b="1" lang="en" sz="3936">
                <a:highlight>
                  <a:schemeClr val="dk1"/>
                </a:highlight>
                <a:latin typeface="Montserrat"/>
                <a:ea typeface="Montserrat"/>
                <a:cs typeface="Montserrat"/>
                <a:sym typeface="Montserrat"/>
              </a:rPr>
              <a:t>Brief Overview of the Healthcare Field:</a:t>
            </a:r>
            <a:endParaRPr b="1" sz="3936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283009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6975"/>
              <a:buFont typeface="Arial"/>
              <a:buChar char="○"/>
            </a:pPr>
            <a:r>
              <a:rPr lang="en" sz="3936">
                <a:highlight>
                  <a:schemeClr val="dk1"/>
                </a:highlight>
                <a:latin typeface="Montserrat"/>
                <a:ea typeface="Montserrat"/>
                <a:cs typeface="Montserrat"/>
                <a:sym typeface="Montserrat"/>
              </a:rPr>
              <a:t>Definition and scope of healthcare</a:t>
            </a:r>
            <a:endParaRPr sz="3936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283009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6975"/>
              <a:buFont typeface="Arial"/>
              <a:buChar char="○"/>
            </a:pPr>
            <a:r>
              <a:rPr lang="en" sz="3936">
                <a:highlight>
                  <a:schemeClr val="dk1"/>
                </a:highlight>
                <a:latin typeface="Montserrat"/>
                <a:ea typeface="Montserrat"/>
                <a:cs typeface="Montserrat"/>
                <a:sym typeface="Montserrat"/>
              </a:rPr>
              <a:t>Key sectors: hospitals, outpatient services, long-term care, public health</a:t>
            </a:r>
            <a:endParaRPr sz="3936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283009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6975"/>
              <a:buFont typeface="Arial"/>
              <a:buChar char="○"/>
            </a:pPr>
            <a:r>
              <a:rPr lang="en" sz="3936">
                <a:highlight>
                  <a:schemeClr val="dk1"/>
                </a:highlight>
                <a:latin typeface="Montserrat"/>
                <a:ea typeface="Montserrat"/>
                <a:cs typeface="Montserrat"/>
                <a:sym typeface="Montserrat"/>
              </a:rPr>
              <a:t>Current trends (e.g., digital health, personalized medicine, preventive)</a:t>
            </a:r>
            <a:endParaRPr sz="3936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283009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6975"/>
              <a:buFont typeface="Arial"/>
              <a:buChar char="●"/>
            </a:pPr>
            <a:r>
              <a:rPr b="1" lang="en" sz="3936">
                <a:highlight>
                  <a:schemeClr val="dk1"/>
                </a:highlight>
                <a:latin typeface="Montserrat"/>
                <a:ea typeface="Montserrat"/>
                <a:cs typeface="Montserrat"/>
                <a:sym typeface="Montserrat"/>
              </a:rPr>
              <a:t>Importance of Healthcare Professionals:</a:t>
            </a:r>
            <a:endParaRPr b="1" sz="3936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283009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6975"/>
              <a:buFont typeface="Arial"/>
              <a:buChar char="○"/>
            </a:pPr>
            <a:r>
              <a:rPr lang="en" sz="3936">
                <a:highlight>
                  <a:schemeClr val="dk1"/>
                </a:highlight>
                <a:latin typeface="Montserrat"/>
                <a:ea typeface="Montserrat"/>
                <a:cs typeface="Montserrat"/>
                <a:sym typeface="Montserrat"/>
              </a:rPr>
              <a:t>Essential roles in patient care, education, and advocacy</a:t>
            </a:r>
            <a:endParaRPr sz="3936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283009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6975"/>
              <a:buFont typeface="Arial"/>
              <a:buChar char="○"/>
            </a:pPr>
            <a:r>
              <a:rPr lang="en" sz="3936">
                <a:highlight>
                  <a:schemeClr val="dk1"/>
                </a:highlight>
                <a:latin typeface="Montserrat"/>
                <a:ea typeface="Montserrat"/>
                <a:cs typeface="Montserrat"/>
                <a:sym typeface="Montserrat"/>
              </a:rPr>
              <a:t>Diversity in professions</a:t>
            </a:r>
            <a:endParaRPr sz="3936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283009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66975"/>
              <a:buFont typeface="Arial"/>
              <a:buChar char="○"/>
            </a:pPr>
            <a:r>
              <a:rPr lang="en" sz="3936">
                <a:highlight>
                  <a:schemeClr val="dk1"/>
                </a:highlight>
                <a:latin typeface="Montserrat"/>
                <a:ea typeface="Montserrat"/>
                <a:cs typeface="Montserrat"/>
                <a:sym typeface="Montserrat"/>
              </a:rPr>
              <a:t>Contribution to health outcomes and quality of life. </a:t>
            </a:r>
            <a:endParaRPr sz="2636"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Job Growth and Stability</a:t>
            </a:r>
            <a:endParaRPr/>
          </a:p>
        </p:txBody>
      </p:sp>
      <p:sp>
        <p:nvSpPr>
          <p:cNvPr id="143" name="Google Shape;143;p15"/>
          <p:cNvSpPr txBox="1"/>
          <p:nvPr>
            <p:ph idx="1" type="body"/>
          </p:nvPr>
        </p:nvSpPr>
        <p:spPr>
          <a:xfrm>
            <a:off x="1106400" y="1361800"/>
            <a:ext cx="7612500" cy="33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2000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latin typeface="Montserrat"/>
                <a:ea typeface="Montserrat"/>
                <a:cs typeface="Montserrat"/>
                <a:sym typeface="Montserrat"/>
              </a:rPr>
              <a:t>Statistics on Job Growth in Healthcare:</a:t>
            </a:r>
            <a:endParaRPr b="1"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000">
                <a:latin typeface="Montserrat"/>
                <a:ea typeface="Montserrat"/>
                <a:cs typeface="Montserrat"/>
                <a:sym typeface="Montserrat"/>
              </a:rPr>
              <a:t>Projected growth rates for specific roles (e.g., nursing, physical therapy, health informatics)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000">
                <a:latin typeface="Montserrat"/>
                <a:ea typeface="Montserrat"/>
                <a:cs typeface="Montserrat"/>
                <a:sym typeface="Montserrat"/>
              </a:rPr>
              <a:t>Comparison of healthcare job growth vs. other industries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>
                <a:latin typeface="Montserrat"/>
                <a:ea typeface="Montserrat"/>
                <a:cs typeface="Montserrat"/>
                <a:sym typeface="Montserrat"/>
              </a:rPr>
              <a:t>Demand for Healthcare Professionals:</a:t>
            </a:r>
            <a:endParaRPr b="1"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000">
                <a:latin typeface="Montserrat"/>
                <a:ea typeface="Montserrat"/>
                <a:cs typeface="Montserrat"/>
                <a:sym typeface="Montserrat"/>
              </a:rPr>
              <a:t>Factors driving demand (aging population, chronic disease prevalence)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000">
                <a:latin typeface="Montserrat"/>
                <a:ea typeface="Montserrat"/>
                <a:cs typeface="Montserrat"/>
                <a:sym typeface="Montserrat"/>
              </a:rPr>
              <a:t>Geographic disparities in workforce needs (urban vs. rural)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Variety of Career Paths in the Healthcare Industry</a:t>
            </a:r>
            <a:endParaRPr/>
          </a:p>
        </p:txBody>
      </p:sp>
      <p:sp>
        <p:nvSpPr>
          <p:cNvPr id="149" name="Google Shape;149;p16"/>
          <p:cNvSpPr txBox="1"/>
          <p:nvPr>
            <p:ph idx="1" type="body"/>
          </p:nvPr>
        </p:nvSpPr>
        <p:spPr>
          <a:xfrm>
            <a:off x="987275" y="1589225"/>
            <a:ext cx="7414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250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1" lang="en" sz="1250">
                <a:latin typeface="Montserrat"/>
                <a:ea typeface="Montserrat"/>
                <a:cs typeface="Montserrat"/>
                <a:sym typeface="Montserrat"/>
              </a:rPr>
              <a:t>Overview of Different Roles:</a:t>
            </a:r>
            <a:endParaRPr b="1"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-307975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50"/>
              <a:buFont typeface="Montserrat"/>
              <a:buChar char="●"/>
            </a:pP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Categories: clinical (doctors, nurses, allied health), administrative (healthcare managers, policy analysts), technical (lab technicians, radiologists)</a:t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-307975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50"/>
              <a:buFont typeface="Montserrat"/>
              <a:buChar char="●"/>
            </a:pP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Brief description of each </a:t>
            </a: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role</a:t>
            </a: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 responsibilities</a:t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50">
                <a:latin typeface="Montserrat"/>
                <a:ea typeface="Montserrat"/>
                <a:cs typeface="Montserrat"/>
                <a:sym typeface="Montserrat"/>
              </a:rPr>
              <a:t>Opportunities for Specialization:</a:t>
            </a:r>
            <a:endParaRPr b="1"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-307975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50"/>
              <a:buFont typeface="Montserrat"/>
              <a:buChar char="●"/>
            </a:pP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Examples of specializations within major fields </a:t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-307975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50"/>
              <a:buFont typeface="Montserrat"/>
              <a:buChar char="●"/>
            </a:pP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Importance of specialization in advancing careers and addressing specific health needs</a:t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50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Making a Difference </a:t>
            </a:r>
            <a:endParaRPr/>
          </a:p>
        </p:txBody>
      </p:sp>
      <p:sp>
        <p:nvSpPr>
          <p:cNvPr id="155" name="Google Shape;155;p17"/>
          <p:cNvSpPr txBox="1"/>
          <p:nvPr>
            <p:ph idx="1" type="body"/>
          </p:nvPr>
        </p:nvSpPr>
        <p:spPr>
          <a:xfrm>
            <a:off x="998100" y="1567550"/>
            <a:ext cx="7872300" cy="30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600">
                <a:latin typeface="Montserrat"/>
                <a:ea typeface="Montserrat"/>
                <a:cs typeface="Montserrat"/>
                <a:sym typeface="Montserrat"/>
              </a:rPr>
              <a:t>Personal Fulfillment in Helping Others:</a:t>
            </a:r>
            <a:endParaRPr b="1"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307022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600">
                <a:latin typeface="Montserrat"/>
                <a:ea typeface="Montserrat"/>
                <a:cs typeface="Montserrat"/>
                <a:sym typeface="Montserrat"/>
              </a:rPr>
              <a:t>Testimonials or quotes from healthcare professionals about their experiences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307022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600">
                <a:latin typeface="Montserrat"/>
                <a:ea typeface="Montserrat"/>
                <a:cs typeface="Montserrat"/>
                <a:sym typeface="Montserrat"/>
              </a:rPr>
              <a:t>The rewarding nature of patient interactions and care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600">
                <a:latin typeface="Montserrat"/>
                <a:ea typeface="Montserrat"/>
                <a:cs typeface="Montserrat"/>
                <a:sym typeface="Montserrat"/>
              </a:rPr>
              <a:t>Impact on Community Health:</a:t>
            </a:r>
            <a:endParaRPr b="1"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307022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600">
                <a:latin typeface="Montserrat"/>
                <a:ea typeface="Montserrat"/>
                <a:cs typeface="Montserrat"/>
                <a:sym typeface="Montserrat"/>
              </a:rPr>
              <a:t>Examples of public health initiatives led by healthcare workers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307022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600">
                <a:latin typeface="Montserrat"/>
                <a:ea typeface="Montserrat"/>
                <a:cs typeface="Montserrat"/>
                <a:sym typeface="Montserrat"/>
              </a:rPr>
              <a:t>Role of healthcare professionals in improving access to care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600">
                <a:latin typeface="Montserrat"/>
                <a:ea typeface="Montserrat"/>
                <a:cs typeface="Montserrat"/>
                <a:sym typeface="Montserrat"/>
              </a:rPr>
              <a:t>Current Issue: Mental Health Crisis:</a:t>
            </a:r>
            <a:endParaRPr b="1"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307022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600">
                <a:latin typeface="Montserrat"/>
                <a:ea typeface="Montserrat"/>
                <a:cs typeface="Montserrat"/>
                <a:sym typeface="Montserrat"/>
              </a:rPr>
              <a:t>Overview of the mental health crisis (statistics on prevalence, impact on society)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307022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600">
                <a:latin typeface="Montserrat"/>
                <a:ea typeface="Montserrat"/>
                <a:cs typeface="Montserrat"/>
                <a:sym typeface="Montserrat"/>
              </a:rPr>
              <a:t>The role of healthcare professionals in addressing mental health needs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30099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Montserrat"/>
              <a:buChar char="○"/>
            </a:pPr>
            <a:r>
              <a:t/>
            </a:r>
            <a:endParaRPr sz="2400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Continuous Learning Opportunities</a:t>
            </a:r>
            <a:endParaRPr/>
          </a:p>
        </p:txBody>
      </p:sp>
      <p:sp>
        <p:nvSpPr>
          <p:cNvPr id="161" name="Google Shape;161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50">
                <a:latin typeface="Montserrat"/>
                <a:ea typeface="Montserrat"/>
                <a:cs typeface="Montserrat"/>
                <a:sym typeface="Montserrat"/>
              </a:rPr>
              <a:t>Importance of Ongoing Education and Training:</a:t>
            </a:r>
            <a:endParaRPr b="1"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-307975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50"/>
              <a:buFont typeface="Montserrat"/>
              <a:buChar char="●"/>
            </a:pP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The dynamic nature of healthcare necessitating lifelong learning</a:t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-307975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50"/>
              <a:buFont typeface="Montserrat"/>
              <a:buChar char="●"/>
            </a:pP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Examples of changes in best practices and technologies</a:t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50">
                <a:latin typeface="Montserrat"/>
                <a:ea typeface="Montserrat"/>
                <a:cs typeface="Montserrat"/>
                <a:sym typeface="Montserrat"/>
              </a:rPr>
              <a:t>Certifications and Advanced Degrees:</a:t>
            </a:r>
            <a:endParaRPr b="1"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-307975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50"/>
              <a:buFont typeface="Montserrat"/>
              <a:buChar char="●"/>
            </a:pP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Overview of available certifications (e.g., CPR, ACLS, specialty certifications)</a:t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-307975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50"/>
              <a:buFont typeface="Montserrat"/>
              <a:buChar char="●"/>
            </a:pPr>
            <a:r>
              <a:rPr lang="en" sz="1250">
                <a:latin typeface="Montserrat"/>
                <a:ea typeface="Montserrat"/>
                <a:cs typeface="Montserrat"/>
                <a:sym typeface="Montserrat"/>
              </a:rPr>
              <a:t>Pathways for advanced degrees (e.g., MSN, DNP, MPH) and their benefits</a:t>
            </a:r>
            <a:endParaRPr sz="125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chemeClr val="dk1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 </a:t>
            </a:r>
            <a:endParaRPr/>
          </a:p>
        </p:txBody>
      </p:sp>
      <p:sp>
        <p:nvSpPr>
          <p:cNvPr id="167" name="Google Shape;167;p19"/>
          <p:cNvSpPr txBox="1"/>
          <p:nvPr>
            <p:ph idx="1" type="body"/>
          </p:nvPr>
        </p:nvSpPr>
        <p:spPr>
          <a:xfrm>
            <a:off x="819150" y="1508950"/>
            <a:ext cx="7505700" cy="327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2">
                <a:latin typeface="Montserrat"/>
                <a:ea typeface="Montserrat"/>
                <a:cs typeface="Montserrat"/>
                <a:sym typeface="Montserrat"/>
              </a:rPr>
              <a:t>Recap Key Points:</a:t>
            </a:r>
            <a:endParaRPr b="1" sz="2302">
              <a:latin typeface="Montserrat"/>
              <a:ea typeface="Montserrat"/>
              <a:cs typeface="Montserrat"/>
              <a:sym typeface="Montserrat"/>
            </a:endParaRPr>
          </a:p>
          <a:p>
            <a:pPr indent="-309009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302">
                <a:latin typeface="Montserrat"/>
                <a:ea typeface="Montserrat"/>
                <a:cs typeface="Montserrat"/>
                <a:sym typeface="Montserrat"/>
              </a:rPr>
              <a:t>Summarize the importance of healthcare careers, growth potential, and personal fulfillment</a:t>
            </a:r>
            <a:endParaRPr sz="2302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302">
                <a:latin typeface="Montserrat"/>
                <a:ea typeface="Montserrat"/>
                <a:cs typeface="Montserrat"/>
                <a:sym typeface="Montserrat"/>
              </a:rPr>
              <a:t>Encouragement to Consider a Career in Healthcare:</a:t>
            </a:r>
            <a:endParaRPr b="1" sz="2302">
              <a:latin typeface="Montserrat"/>
              <a:ea typeface="Montserrat"/>
              <a:cs typeface="Montserrat"/>
              <a:sym typeface="Montserrat"/>
            </a:endParaRPr>
          </a:p>
          <a:p>
            <a:pPr indent="-309009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302">
                <a:latin typeface="Montserrat"/>
                <a:ea typeface="Montserrat"/>
                <a:cs typeface="Montserrat"/>
                <a:sym typeface="Montserrat"/>
              </a:rPr>
              <a:t>Inspire with the idea that every role contributes to a larger mission of health and well-being</a:t>
            </a:r>
            <a:endParaRPr sz="2302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302">
                <a:latin typeface="Montserrat"/>
                <a:ea typeface="Montserrat"/>
                <a:cs typeface="Montserrat"/>
                <a:sym typeface="Montserrat"/>
              </a:rPr>
              <a:t>Ways to Find Jobs, Mentorship, and Guidance:</a:t>
            </a:r>
            <a:endParaRPr b="1" sz="2302">
              <a:latin typeface="Montserrat"/>
              <a:ea typeface="Montserrat"/>
              <a:cs typeface="Montserrat"/>
              <a:sym typeface="Montserrat"/>
            </a:endParaRPr>
          </a:p>
          <a:p>
            <a:pPr indent="-309009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302">
                <a:latin typeface="Montserrat"/>
                <a:ea typeface="Montserrat"/>
                <a:cs typeface="Montserrat"/>
                <a:sym typeface="Montserrat"/>
              </a:rPr>
              <a:t>Resources for job searches (job boards, networking events)</a:t>
            </a:r>
            <a:endParaRPr sz="2302">
              <a:latin typeface="Montserrat"/>
              <a:ea typeface="Montserrat"/>
              <a:cs typeface="Montserrat"/>
              <a:sym typeface="Montserrat"/>
            </a:endParaRPr>
          </a:p>
          <a:p>
            <a:pPr indent="-309009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302">
                <a:latin typeface="Montserrat"/>
                <a:ea typeface="Montserrat"/>
                <a:cs typeface="Montserrat"/>
                <a:sym typeface="Montserrat"/>
              </a:rPr>
              <a:t>Importance of mentorship programs (how to find a mentor)</a:t>
            </a:r>
            <a:endParaRPr sz="2302">
              <a:latin typeface="Montserrat"/>
              <a:ea typeface="Montserrat"/>
              <a:cs typeface="Montserrat"/>
              <a:sym typeface="Montserrat"/>
            </a:endParaRPr>
          </a:p>
          <a:p>
            <a:pPr indent="-309009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Char char="●"/>
            </a:pPr>
            <a:r>
              <a:rPr lang="en" sz="2302">
                <a:latin typeface="Montserrat"/>
                <a:ea typeface="Montserrat"/>
                <a:cs typeface="Montserrat"/>
                <a:sym typeface="Montserrat"/>
              </a:rPr>
              <a:t>Professional organizations and networking opportunities</a:t>
            </a:r>
            <a:endParaRPr sz="2302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