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-bold.fntdata"/><Relationship Id="rId10" Type="http://schemas.openxmlformats.org/officeDocument/2006/relationships/slide" Target="slides/slide5.xml"/><Relationship Id="rId21" Type="http://schemas.openxmlformats.org/officeDocument/2006/relationships/font" Target="fonts/Montserrat-regular.fntdata"/><Relationship Id="rId13" Type="http://schemas.openxmlformats.org/officeDocument/2006/relationships/font" Target="fonts/Nunito-regular.fntdata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Lato-regular.fntdata"/><Relationship Id="rId16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f8026f4c9_0_5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f8026f4c9_0_5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f8026f4c9_0_5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f8026f4c9_0_5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0f8026f4c9_0_5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0f8026f4c9_0_5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0f8026f4c9_0_5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0f8026f4c9_0_5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0f8026f4c9_0_5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0f8026f4c9_0_5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0f8026f4c9_0_6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0f8026f4c9_0_6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91353" y="227760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Lato"/>
                <a:ea typeface="Lato"/>
                <a:cs typeface="Lato"/>
                <a:sym typeface="Lato"/>
              </a:rPr>
              <a:t>Kansas Health Care Micro-Internships: </a:t>
            </a:r>
            <a:r>
              <a:rPr lang="en" sz="1400">
                <a:latin typeface="Lato"/>
                <a:ea typeface="Lato"/>
                <a:cs typeface="Lato"/>
                <a:sym typeface="Lato"/>
              </a:rPr>
              <a:t>Exploring Career Opportunities in Health Care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Your Name: </a:t>
            </a:r>
            <a:endParaRPr sz="1400"/>
          </a:p>
        </p:txBody>
      </p:sp>
      <p:pic>
        <p:nvPicPr>
          <p:cNvPr descr="KMIP Logo" id="130" name="Google Shape;130;p13" title="KMIP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5188" y="563100"/>
            <a:ext cx="23336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5275" y="3225100"/>
            <a:ext cx="295275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</a:t>
            </a:r>
            <a:endParaRPr/>
          </a:p>
        </p:txBody>
      </p:sp>
      <p:sp>
        <p:nvSpPr>
          <p:cNvPr id="137" name="Google Shape;137;p14"/>
          <p:cNvSpPr txBox="1"/>
          <p:nvPr>
            <p:ph idx="1" type="body"/>
          </p:nvPr>
        </p:nvSpPr>
        <p:spPr>
          <a:xfrm>
            <a:off x="819150" y="15575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1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●"/>
            </a:pPr>
            <a:r>
              <a:rPr b="1"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Brief Overview of the Healthcare Field:</a:t>
            </a:r>
            <a:endParaRPr b="1"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Definition and scope of healthcare</a:t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Key sectors: hospitals, outpatient services, long-term care, public health</a:t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Current trends (e.g., digital health, personalized medicine, preventive)</a:t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●"/>
            </a:pPr>
            <a:r>
              <a:rPr b="1"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Importance of Healthcare Professionals:</a:t>
            </a:r>
            <a:endParaRPr b="1"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Essential roles in patient care, education, and advocacy</a:t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Diversity in professions</a:t>
            </a:r>
            <a:endParaRPr sz="3936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28300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6975"/>
              <a:buFont typeface="Arial"/>
              <a:buChar char="○"/>
            </a:pPr>
            <a:r>
              <a:rPr lang="en" sz="3936"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rPr>
              <a:t>Contribution to health outcomes and quality of life. </a:t>
            </a:r>
            <a:endParaRPr sz="2636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Growth and Stability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1106400" y="1361800"/>
            <a:ext cx="7612500" cy="33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Montserrat"/>
                <a:ea typeface="Montserrat"/>
                <a:cs typeface="Montserrat"/>
                <a:sym typeface="Montserrat"/>
              </a:rPr>
              <a:t>Statistics on Job Growth in Healthcare: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Projected growth rates for specific roles (e.g., nursing, physical therapy, health informatics)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Comparison of healthcare job growth vs. other industries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Montserrat"/>
                <a:ea typeface="Montserrat"/>
                <a:cs typeface="Montserrat"/>
                <a:sym typeface="Montserrat"/>
              </a:rPr>
              <a:t>Demand for Healthcare Professionals: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Factors driving demand (aging population, chronic disease prevalence)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Geographic disparities in workforce needs (urban vs. rural)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Variety of Career Paths in the Healthcare Industry</a:t>
            </a:r>
            <a:endParaRPr/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987275" y="1589225"/>
            <a:ext cx="7414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25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1250">
                <a:latin typeface="Montserrat"/>
                <a:ea typeface="Montserrat"/>
                <a:cs typeface="Montserrat"/>
                <a:sym typeface="Montserrat"/>
              </a:rPr>
              <a:t>Overview of Different Roles:</a:t>
            </a:r>
            <a:endParaRPr b="1"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Categories: clinical (doctors, nurses, allied health), administrative (healthcare managers, policy analysts), technical (lab technicians, radiologists)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Brief description of each </a:t>
            </a: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role</a:t>
            </a: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 responsibilities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50">
                <a:latin typeface="Montserrat"/>
                <a:ea typeface="Montserrat"/>
                <a:cs typeface="Montserrat"/>
                <a:sym typeface="Montserrat"/>
              </a:rPr>
              <a:t>Opportunities for Specialization:</a:t>
            </a:r>
            <a:endParaRPr b="1"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Examples of specializations within major fields 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Importance of specialization in advancing careers and addressing specific health needs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5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a Difference </a:t>
            </a:r>
            <a:endParaRPr/>
          </a:p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>
            <a:off x="998100" y="1567550"/>
            <a:ext cx="7872300" cy="30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600">
                <a:latin typeface="Montserrat"/>
                <a:ea typeface="Montserrat"/>
                <a:cs typeface="Montserrat"/>
                <a:sym typeface="Montserrat"/>
              </a:rPr>
              <a:t>Personal Fulfillment in Helping Others: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Testimonials or quotes from healthcare professionals about their experiences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The rewarding nature of patient interactions and care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600">
                <a:latin typeface="Montserrat"/>
                <a:ea typeface="Montserrat"/>
                <a:cs typeface="Montserrat"/>
                <a:sym typeface="Montserrat"/>
              </a:rPr>
              <a:t>Impact on Community Health: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Examples of public health initiatives led by healthcare workers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Role of healthcare professionals in improving access to care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600">
                <a:latin typeface="Montserrat"/>
                <a:ea typeface="Montserrat"/>
                <a:cs typeface="Montserrat"/>
                <a:sym typeface="Montserrat"/>
              </a:rPr>
              <a:t>Current Issue: Mental Health Crisis: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Overview of the mental health crisis (statistics on prevalence, impact on society)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7022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600">
                <a:latin typeface="Montserrat"/>
                <a:ea typeface="Montserrat"/>
                <a:cs typeface="Montserrat"/>
                <a:sym typeface="Montserrat"/>
              </a:rPr>
              <a:t>The role of healthcare professionals in addressing mental health needs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0099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Montserrat"/>
              <a:buChar char="○"/>
            </a:pPr>
            <a:r>
              <a:t/>
            </a:r>
            <a:endParaRPr sz="240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 Learning Opportunities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50">
                <a:latin typeface="Montserrat"/>
                <a:ea typeface="Montserrat"/>
                <a:cs typeface="Montserrat"/>
                <a:sym typeface="Montserrat"/>
              </a:rPr>
              <a:t>Importance of Ongoing Education and Training:</a:t>
            </a:r>
            <a:endParaRPr b="1"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The dynamic nature of healthcare necessitating lifelong learning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Examples of changes in best practices and technologies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50">
                <a:latin typeface="Montserrat"/>
                <a:ea typeface="Montserrat"/>
                <a:cs typeface="Montserrat"/>
                <a:sym typeface="Montserrat"/>
              </a:rPr>
              <a:t>Certifications and Advanced Degrees:</a:t>
            </a:r>
            <a:endParaRPr b="1"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Overview of available certifications (e.g., CPR, ACLS, specialty certifications)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-307975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50"/>
              <a:buFont typeface="Montserrat"/>
              <a:buChar char="●"/>
            </a:pPr>
            <a:r>
              <a:rPr lang="en" sz="1250">
                <a:latin typeface="Montserrat"/>
                <a:ea typeface="Montserrat"/>
                <a:cs typeface="Montserrat"/>
                <a:sym typeface="Montserrat"/>
              </a:rPr>
              <a:t>Pathways for advanced degrees (e.g., MSN, DNP, MPH) and their benefits</a:t>
            </a:r>
            <a:endParaRPr sz="125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chemeClr val="dk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 </a:t>
            </a:r>
            <a:endParaRPr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819150" y="1508950"/>
            <a:ext cx="7505700" cy="32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2">
                <a:latin typeface="Montserrat"/>
                <a:ea typeface="Montserrat"/>
                <a:cs typeface="Montserrat"/>
                <a:sym typeface="Montserrat"/>
              </a:rPr>
              <a:t>Recap Key Points:</a:t>
            </a:r>
            <a:endParaRPr b="1"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-309009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302">
                <a:latin typeface="Montserrat"/>
                <a:ea typeface="Montserrat"/>
                <a:cs typeface="Montserrat"/>
                <a:sym typeface="Montserrat"/>
              </a:rPr>
              <a:t>Summarize the importance of healthcare careers, growth potential, and personal fulfillment</a:t>
            </a:r>
            <a:endParaRPr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2">
                <a:latin typeface="Montserrat"/>
                <a:ea typeface="Montserrat"/>
                <a:cs typeface="Montserrat"/>
                <a:sym typeface="Montserrat"/>
              </a:rPr>
              <a:t>Encouragement to Consider a Career in Healthcare:</a:t>
            </a:r>
            <a:endParaRPr b="1"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-309009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302">
                <a:latin typeface="Montserrat"/>
                <a:ea typeface="Montserrat"/>
                <a:cs typeface="Montserrat"/>
                <a:sym typeface="Montserrat"/>
              </a:rPr>
              <a:t>Inspire with the idea that every role contributes to a larger mission of health and well-being</a:t>
            </a:r>
            <a:endParaRPr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2">
                <a:latin typeface="Montserrat"/>
                <a:ea typeface="Montserrat"/>
                <a:cs typeface="Montserrat"/>
                <a:sym typeface="Montserrat"/>
              </a:rPr>
              <a:t>Ways to Find Jobs, Mentorship, and Guidance:</a:t>
            </a:r>
            <a:endParaRPr b="1"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-309009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302">
                <a:latin typeface="Montserrat"/>
                <a:ea typeface="Montserrat"/>
                <a:cs typeface="Montserrat"/>
                <a:sym typeface="Montserrat"/>
              </a:rPr>
              <a:t>Resources for job searches (job boards, networking events)</a:t>
            </a:r>
            <a:endParaRPr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-309009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302">
                <a:latin typeface="Montserrat"/>
                <a:ea typeface="Montserrat"/>
                <a:cs typeface="Montserrat"/>
                <a:sym typeface="Montserrat"/>
              </a:rPr>
              <a:t>Importance of mentorship programs (how to find a mentor)</a:t>
            </a:r>
            <a:endParaRPr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-309009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●"/>
            </a:pPr>
            <a:r>
              <a:rPr lang="en" sz="2302">
                <a:latin typeface="Montserrat"/>
                <a:ea typeface="Montserrat"/>
                <a:cs typeface="Montserrat"/>
                <a:sym typeface="Montserrat"/>
              </a:rPr>
              <a:t>Professional organizations and networking opportunities</a:t>
            </a:r>
            <a:endParaRPr sz="230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